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8" r:id="rId5"/>
    <p:sldId id="265" r:id="rId6"/>
    <p:sldId id="300" r:id="rId7"/>
    <p:sldId id="268" r:id="rId8"/>
    <p:sldId id="277" r:id="rId9"/>
    <p:sldId id="301" r:id="rId10"/>
    <p:sldId id="305" r:id="rId11"/>
    <p:sldId id="272" r:id="rId12"/>
    <p:sldId id="306" r:id="rId13"/>
    <p:sldId id="303" r:id="rId14"/>
    <p:sldId id="304" r:id="rId15"/>
    <p:sldId id="309" r:id="rId16"/>
    <p:sldId id="302" r:id="rId17"/>
    <p:sldId id="307" r:id="rId18"/>
    <p:sldId id="308" r:id="rId19"/>
    <p:sldId id="310" r:id="rId20"/>
    <p:sldId id="311" r:id="rId21"/>
    <p:sldId id="312" r:id="rId22"/>
  </p:sldIdLst>
  <p:sldSz cx="12192000" cy="6858000"/>
  <p:notesSz cx="6858000" cy="9144000"/>
  <p:embeddedFontLst>
    <p:embeddedFont>
      <p:font typeface="Avenir Next LT Pro" panose="020B050402020202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Speak Pro" panose="020B0504020101020102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0C8A"/>
    <a:srgbClr val="8A48B2"/>
    <a:srgbClr val="784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5EE3C-5D65-7ACA-9C86-B7FA9C7CC1A0}" v="34" dt="2020-03-29T18:36:51.588"/>
    <p1510:client id="{6EDC68BE-0357-4874-9B7E-9B0313FE7294}" v="806" dt="2020-03-29T18:16:48.542"/>
    <p1510:client id="{A6726222-2C5C-7462-876C-7C6FAC9C70A9}" v="266" dt="2020-03-29T21:11:04.039"/>
    <p1510:client id="{A9AFA57F-3A39-4896-86A1-A187920F5324}" v="102" dt="2020-03-29T14:29:06.156"/>
    <p1510:client id="{D125A790-3443-3FF4-FED1-B7204160BDF1}" v="22" dt="2020-03-29T19:10:12.940"/>
    <p1510:client id="{D61A1F2D-A900-4AC9-85CA-BB8EF592B878}" v="3715" dt="2020-03-29T21:22:42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249" autoAdjust="0"/>
  </p:normalViewPr>
  <p:slideViewPr>
    <p:cSldViewPr snapToGrid="0">
      <p:cViewPr varScale="1">
        <p:scale>
          <a:sx n="119" d="100"/>
          <a:sy n="119" d="100"/>
        </p:scale>
        <p:origin x="90" y="180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079215-BEEF-4E27-81DB-682547283A78}" type="doc">
      <dgm:prSet loTypeId="urn:microsoft.com/office/officeart/2005/8/layout/funnel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778B40-9422-4AB1-9256-11756139C013}">
      <dgm:prSet phldrT="[Text]" custT="1"/>
      <dgm:spPr/>
      <dgm:t>
        <a:bodyPr/>
        <a:lstStyle/>
        <a:p>
          <a:r>
            <a:rPr lang="en-US" sz="1050" dirty="0"/>
            <a:t>Case</a:t>
          </a:r>
        </a:p>
      </dgm:t>
    </dgm:pt>
    <dgm:pt modelId="{1F655077-E90A-4880-A759-62F0B9291C15}" type="parTrans" cxnId="{7C546A5A-2EA3-4746-A285-B2CB19848EF6}">
      <dgm:prSet/>
      <dgm:spPr/>
      <dgm:t>
        <a:bodyPr/>
        <a:lstStyle/>
        <a:p>
          <a:endParaRPr lang="en-US"/>
        </a:p>
      </dgm:t>
    </dgm:pt>
    <dgm:pt modelId="{A0A378C7-55D3-4FAB-82FD-94D6E09A0093}" type="sibTrans" cxnId="{7C546A5A-2EA3-4746-A285-B2CB19848EF6}">
      <dgm:prSet/>
      <dgm:spPr/>
      <dgm:t>
        <a:bodyPr/>
        <a:lstStyle/>
        <a:p>
          <a:endParaRPr lang="en-US"/>
        </a:p>
      </dgm:t>
    </dgm:pt>
    <dgm:pt modelId="{86CADC2C-E5E1-4EA9-8A92-9B1E7E93BCF9}">
      <dgm:prSet phldrT="[Text]" custT="1"/>
      <dgm:spPr/>
      <dgm:t>
        <a:bodyPr/>
        <a:lstStyle/>
        <a:p>
          <a:r>
            <a:rPr lang="en-US" sz="790" dirty="0"/>
            <a:t>Demographic</a:t>
          </a:r>
        </a:p>
      </dgm:t>
    </dgm:pt>
    <dgm:pt modelId="{226E4F6D-85B6-49B0-86A6-5B657268F6A9}" type="parTrans" cxnId="{EADC0E57-F356-4B42-8600-F760186213AF}">
      <dgm:prSet/>
      <dgm:spPr/>
      <dgm:t>
        <a:bodyPr/>
        <a:lstStyle/>
        <a:p>
          <a:endParaRPr lang="en-US"/>
        </a:p>
      </dgm:t>
    </dgm:pt>
    <dgm:pt modelId="{8CC08C12-7510-42A4-934B-7A346FE04551}" type="sibTrans" cxnId="{EADC0E57-F356-4B42-8600-F760186213AF}">
      <dgm:prSet/>
      <dgm:spPr/>
      <dgm:t>
        <a:bodyPr/>
        <a:lstStyle/>
        <a:p>
          <a:endParaRPr lang="en-US"/>
        </a:p>
      </dgm:t>
    </dgm:pt>
    <dgm:pt modelId="{DECC24F3-9132-45B4-8CA5-2F2F69CF53C3}">
      <dgm:prSet phldrT="[Text]" custT="1"/>
      <dgm:spPr/>
      <dgm:t>
        <a:bodyPr/>
        <a:lstStyle/>
        <a:p>
          <a:r>
            <a:rPr lang="en-US" sz="1050" dirty="0"/>
            <a:t>Location</a:t>
          </a:r>
        </a:p>
      </dgm:t>
    </dgm:pt>
    <dgm:pt modelId="{437D0F4D-A160-4C9B-9C06-01C1E9D93704}" type="parTrans" cxnId="{4125B484-4799-4C8A-8639-55BBDC79CB48}">
      <dgm:prSet/>
      <dgm:spPr/>
      <dgm:t>
        <a:bodyPr/>
        <a:lstStyle/>
        <a:p>
          <a:endParaRPr lang="en-US"/>
        </a:p>
      </dgm:t>
    </dgm:pt>
    <dgm:pt modelId="{9A79D87E-025E-4A0A-A71C-878B7A0F0E4B}" type="sibTrans" cxnId="{4125B484-4799-4C8A-8639-55BBDC79CB48}">
      <dgm:prSet/>
      <dgm:spPr/>
      <dgm:t>
        <a:bodyPr/>
        <a:lstStyle/>
        <a:p>
          <a:endParaRPr lang="en-US"/>
        </a:p>
      </dgm:t>
    </dgm:pt>
    <dgm:pt modelId="{381093D8-5641-439B-84AF-64E303DB6290}">
      <dgm:prSet phldrT="[Text]"/>
      <dgm:spPr>
        <a:ln w="28575"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Probability of Settlement</a:t>
          </a:r>
        </a:p>
      </dgm:t>
    </dgm:pt>
    <dgm:pt modelId="{C7391A5E-F227-4E99-A739-87AA0CA39FDB}" type="parTrans" cxnId="{04B8D1E6-8AB8-4385-A556-9644CD250321}">
      <dgm:prSet/>
      <dgm:spPr/>
      <dgm:t>
        <a:bodyPr/>
        <a:lstStyle/>
        <a:p>
          <a:endParaRPr lang="en-US"/>
        </a:p>
      </dgm:t>
    </dgm:pt>
    <dgm:pt modelId="{FB857A48-0A92-432B-8F3B-A5B24CE6BB57}" type="sibTrans" cxnId="{04B8D1E6-8AB8-4385-A556-9644CD250321}">
      <dgm:prSet/>
      <dgm:spPr/>
      <dgm:t>
        <a:bodyPr/>
        <a:lstStyle/>
        <a:p>
          <a:endParaRPr lang="en-US"/>
        </a:p>
      </dgm:t>
    </dgm:pt>
    <dgm:pt modelId="{F9BF1563-9667-4E28-A54A-5E55EF8D197C}" type="pres">
      <dgm:prSet presAssocID="{A5079215-BEEF-4E27-81DB-682547283A78}" presName="Name0" presStyleCnt="0">
        <dgm:presLayoutVars>
          <dgm:chMax val="4"/>
          <dgm:resizeHandles val="exact"/>
        </dgm:presLayoutVars>
      </dgm:prSet>
      <dgm:spPr/>
    </dgm:pt>
    <dgm:pt modelId="{F8BE5065-E79D-4F99-9AD4-AFFDE1CD3797}" type="pres">
      <dgm:prSet presAssocID="{A5079215-BEEF-4E27-81DB-682547283A78}" presName="ellipse" presStyleLbl="trBgShp" presStyleIdx="0" presStyleCnt="1"/>
      <dgm:spPr/>
    </dgm:pt>
    <dgm:pt modelId="{417D55F4-AF2D-4A83-9C5C-9BDF3091C300}" type="pres">
      <dgm:prSet presAssocID="{A5079215-BEEF-4E27-81DB-682547283A78}" presName="arrow1" presStyleLbl="fgShp" presStyleIdx="0" presStyleCnt="1"/>
      <dgm:spPr/>
    </dgm:pt>
    <dgm:pt modelId="{24FB7776-3C1A-452F-B1AA-89AB7F769732}" type="pres">
      <dgm:prSet presAssocID="{A5079215-BEEF-4E27-81DB-682547283A78}" presName="rectangle" presStyleLbl="revTx" presStyleIdx="0" presStyleCnt="1">
        <dgm:presLayoutVars>
          <dgm:bulletEnabled val="1"/>
        </dgm:presLayoutVars>
      </dgm:prSet>
      <dgm:spPr/>
    </dgm:pt>
    <dgm:pt modelId="{1D26AECE-1EAB-4C5E-809C-0FBF07BCFDA7}" type="pres">
      <dgm:prSet presAssocID="{DECC24F3-9132-45B4-8CA5-2F2F69CF53C3}" presName="item1" presStyleLbl="node1" presStyleIdx="0" presStyleCnt="3">
        <dgm:presLayoutVars>
          <dgm:bulletEnabled val="1"/>
        </dgm:presLayoutVars>
      </dgm:prSet>
      <dgm:spPr/>
    </dgm:pt>
    <dgm:pt modelId="{596C5953-D315-4E9A-9BA7-5A97958778CC}" type="pres">
      <dgm:prSet presAssocID="{86CADC2C-E5E1-4EA9-8A92-9B1E7E93BCF9}" presName="item2" presStyleLbl="node1" presStyleIdx="1" presStyleCnt="3">
        <dgm:presLayoutVars>
          <dgm:bulletEnabled val="1"/>
        </dgm:presLayoutVars>
      </dgm:prSet>
      <dgm:spPr/>
    </dgm:pt>
    <dgm:pt modelId="{06EAE838-DABE-4044-996A-929E8A173D85}" type="pres">
      <dgm:prSet presAssocID="{381093D8-5641-439B-84AF-64E303DB6290}" presName="item3" presStyleLbl="node1" presStyleIdx="2" presStyleCnt="3">
        <dgm:presLayoutVars>
          <dgm:bulletEnabled val="1"/>
        </dgm:presLayoutVars>
      </dgm:prSet>
      <dgm:spPr/>
    </dgm:pt>
    <dgm:pt modelId="{12E71567-9BD7-4E30-9BD1-D483C1CA4EE0}" type="pres">
      <dgm:prSet presAssocID="{A5079215-BEEF-4E27-81DB-682547283A78}" presName="funnel" presStyleLbl="trAlignAcc1" presStyleIdx="0" presStyleCnt="1" custLinFactNeighborX="-368" custLinFactNeighborY="-4"/>
      <dgm:spPr/>
    </dgm:pt>
  </dgm:ptLst>
  <dgm:cxnLst>
    <dgm:cxn modelId="{5A7B1142-3837-4435-9BF3-C18FFE3C5B72}" type="presOf" srcId="{9A778B40-9422-4AB1-9256-11756139C013}" destId="{06EAE838-DABE-4044-996A-929E8A173D85}" srcOrd="0" destOrd="0" presId="urn:microsoft.com/office/officeart/2005/8/layout/funnel1"/>
    <dgm:cxn modelId="{70F6354E-9569-4BC5-814D-0AF83C74206D}" type="presOf" srcId="{A5079215-BEEF-4E27-81DB-682547283A78}" destId="{F9BF1563-9667-4E28-A54A-5E55EF8D197C}" srcOrd="0" destOrd="0" presId="urn:microsoft.com/office/officeart/2005/8/layout/funnel1"/>
    <dgm:cxn modelId="{54E8496E-060E-46FA-9446-E6199A8A58AE}" type="presOf" srcId="{86CADC2C-E5E1-4EA9-8A92-9B1E7E93BCF9}" destId="{1D26AECE-1EAB-4C5E-809C-0FBF07BCFDA7}" srcOrd="0" destOrd="0" presId="urn:microsoft.com/office/officeart/2005/8/layout/funnel1"/>
    <dgm:cxn modelId="{3EA0436F-6274-4CFE-B8DC-4F81CB447F50}" type="presOf" srcId="{DECC24F3-9132-45B4-8CA5-2F2F69CF53C3}" destId="{596C5953-D315-4E9A-9BA7-5A97958778CC}" srcOrd="0" destOrd="0" presId="urn:microsoft.com/office/officeart/2005/8/layout/funnel1"/>
    <dgm:cxn modelId="{EADC0E57-F356-4B42-8600-F760186213AF}" srcId="{A5079215-BEEF-4E27-81DB-682547283A78}" destId="{86CADC2C-E5E1-4EA9-8A92-9B1E7E93BCF9}" srcOrd="2" destOrd="0" parTransId="{226E4F6D-85B6-49B0-86A6-5B657268F6A9}" sibTransId="{8CC08C12-7510-42A4-934B-7A346FE04551}"/>
    <dgm:cxn modelId="{7C546A5A-2EA3-4746-A285-B2CB19848EF6}" srcId="{A5079215-BEEF-4E27-81DB-682547283A78}" destId="{9A778B40-9422-4AB1-9256-11756139C013}" srcOrd="0" destOrd="0" parTransId="{1F655077-E90A-4880-A759-62F0B9291C15}" sibTransId="{A0A378C7-55D3-4FAB-82FD-94D6E09A0093}"/>
    <dgm:cxn modelId="{4125B484-4799-4C8A-8639-55BBDC79CB48}" srcId="{A5079215-BEEF-4E27-81DB-682547283A78}" destId="{DECC24F3-9132-45B4-8CA5-2F2F69CF53C3}" srcOrd="1" destOrd="0" parTransId="{437D0F4D-A160-4C9B-9C06-01C1E9D93704}" sibTransId="{9A79D87E-025E-4A0A-A71C-878B7A0F0E4B}"/>
    <dgm:cxn modelId="{04B8D1E6-8AB8-4385-A556-9644CD250321}" srcId="{A5079215-BEEF-4E27-81DB-682547283A78}" destId="{381093D8-5641-439B-84AF-64E303DB6290}" srcOrd="3" destOrd="0" parTransId="{C7391A5E-F227-4E99-A739-87AA0CA39FDB}" sibTransId="{FB857A48-0A92-432B-8F3B-A5B24CE6BB57}"/>
    <dgm:cxn modelId="{81F6E2F5-CDEF-4F56-9B3C-DBB57ABED0D6}" type="presOf" srcId="{381093D8-5641-439B-84AF-64E303DB6290}" destId="{24FB7776-3C1A-452F-B1AA-89AB7F769732}" srcOrd="0" destOrd="0" presId="urn:microsoft.com/office/officeart/2005/8/layout/funnel1"/>
    <dgm:cxn modelId="{7C100EB6-BCD5-42BF-80BA-E8CAC858AE1E}" type="presParOf" srcId="{F9BF1563-9667-4E28-A54A-5E55EF8D197C}" destId="{F8BE5065-E79D-4F99-9AD4-AFFDE1CD3797}" srcOrd="0" destOrd="0" presId="urn:microsoft.com/office/officeart/2005/8/layout/funnel1"/>
    <dgm:cxn modelId="{22477167-4A46-4EF1-A707-EF425A99D116}" type="presParOf" srcId="{F9BF1563-9667-4E28-A54A-5E55EF8D197C}" destId="{417D55F4-AF2D-4A83-9C5C-9BDF3091C300}" srcOrd="1" destOrd="0" presId="urn:microsoft.com/office/officeart/2005/8/layout/funnel1"/>
    <dgm:cxn modelId="{6846B1BB-3AED-4844-89B7-CBC232CB4795}" type="presParOf" srcId="{F9BF1563-9667-4E28-A54A-5E55EF8D197C}" destId="{24FB7776-3C1A-452F-B1AA-89AB7F769732}" srcOrd="2" destOrd="0" presId="urn:microsoft.com/office/officeart/2005/8/layout/funnel1"/>
    <dgm:cxn modelId="{A6FB9295-CD2D-4AAB-A840-DD5B94D0FB3D}" type="presParOf" srcId="{F9BF1563-9667-4E28-A54A-5E55EF8D197C}" destId="{1D26AECE-1EAB-4C5E-809C-0FBF07BCFDA7}" srcOrd="3" destOrd="0" presId="urn:microsoft.com/office/officeart/2005/8/layout/funnel1"/>
    <dgm:cxn modelId="{E7C1A476-C8A2-4BB1-94E7-920CFED7A7E0}" type="presParOf" srcId="{F9BF1563-9667-4E28-A54A-5E55EF8D197C}" destId="{596C5953-D315-4E9A-9BA7-5A97958778CC}" srcOrd="4" destOrd="0" presId="urn:microsoft.com/office/officeart/2005/8/layout/funnel1"/>
    <dgm:cxn modelId="{980491F1-1EA6-4E0F-8044-8816DF0C0BD5}" type="presParOf" srcId="{F9BF1563-9667-4E28-A54A-5E55EF8D197C}" destId="{06EAE838-DABE-4044-996A-929E8A173D85}" srcOrd="5" destOrd="0" presId="urn:microsoft.com/office/officeart/2005/8/layout/funnel1"/>
    <dgm:cxn modelId="{89E8AC59-BEEC-4C6C-8BB9-C5E83BFBB8B6}" type="presParOf" srcId="{F9BF1563-9667-4E28-A54A-5E55EF8D197C}" destId="{12E71567-9BD7-4E30-9BD1-D483C1CA4EE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079215-BEEF-4E27-81DB-682547283A78}" type="doc">
      <dgm:prSet loTypeId="urn:microsoft.com/office/officeart/2005/8/layout/funnel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778B40-9422-4AB1-9256-11756139C013}">
      <dgm:prSet phldrT="[Text]" custT="1"/>
      <dgm:spPr/>
      <dgm:t>
        <a:bodyPr/>
        <a:lstStyle/>
        <a:p>
          <a:r>
            <a:rPr lang="en-US" sz="1050" dirty="0"/>
            <a:t>Case</a:t>
          </a:r>
        </a:p>
      </dgm:t>
    </dgm:pt>
    <dgm:pt modelId="{1F655077-E90A-4880-A759-62F0B9291C15}" type="parTrans" cxnId="{7C546A5A-2EA3-4746-A285-B2CB19848EF6}">
      <dgm:prSet/>
      <dgm:spPr/>
      <dgm:t>
        <a:bodyPr/>
        <a:lstStyle/>
        <a:p>
          <a:endParaRPr lang="en-US"/>
        </a:p>
      </dgm:t>
    </dgm:pt>
    <dgm:pt modelId="{A0A378C7-55D3-4FAB-82FD-94D6E09A0093}" type="sibTrans" cxnId="{7C546A5A-2EA3-4746-A285-B2CB19848EF6}">
      <dgm:prSet/>
      <dgm:spPr/>
      <dgm:t>
        <a:bodyPr/>
        <a:lstStyle/>
        <a:p>
          <a:endParaRPr lang="en-US"/>
        </a:p>
      </dgm:t>
    </dgm:pt>
    <dgm:pt modelId="{DECC24F3-9132-45B4-8CA5-2F2F69CF53C3}">
      <dgm:prSet phldrT="[Text]" custT="1"/>
      <dgm:spPr/>
      <dgm:t>
        <a:bodyPr/>
        <a:lstStyle/>
        <a:p>
          <a:r>
            <a:rPr lang="en-US" sz="1050" dirty="0"/>
            <a:t>Location</a:t>
          </a:r>
        </a:p>
      </dgm:t>
    </dgm:pt>
    <dgm:pt modelId="{437D0F4D-A160-4C9B-9C06-01C1E9D93704}" type="parTrans" cxnId="{4125B484-4799-4C8A-8639-55BBDC79CB48}">
      <dgm:prSet/>
      <dgm:spPr/>
      <dgm:t>
        <a:bodyPr/>
        <a:lstStyle/>
        <a:p>
          <a:endParaRPr lang="en-US"/>
        </a:p>
      </dgm:t>
    </dgm:pt>
    <dgm:pt modelId="{9A79D87E-025E-4A0A-A71C-878B7A0F0E4B}" type="sibTrans" cxnId="{4125B484-4799-4C8A-8639-55BBDC79CB48}">
      <dgm:prSet/>
      <dgm:spPr/>
      <dgm:t>
        <a:bodyPr/>
        <a:lstStyle/>
        <a:p>
          <a:endParaRPr lang="en-US"/>
        </a:p>
      </dgm:t>
    </dgm:pt>
    <dgm:pt modelId="{381093D8-5641-439B-84AF-64E303DB6290}">
      <dgm:prSet phldrT="[Text]"/>
      <dgm:spPr>
        <a:ln w="28575">
          <a:solidFill>
            <a:schemeClr val="bg1">
              <a:lumMod val="95000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Probability of Summary Judgement</a:t>
          </a:r>
        </a:p>
      </dgm:t>
    </dgm:pt>
    <dgm:pt modelId="{C7391A5E-F227-4E99-A739-87AA0CA39FDB}" type="parTrans" cxnId="{04B8D1E6-8AB8-4385-A556-9644CD250321}">
      <dgm:prSet/>
      <dgm:spPr/>
      <dgm:t>
        <a:bodyPr/>
        <a:lstStyle/>
        <a:p>
          <a:endParaRPr lang="en-US"/>
        </a:p>
      </dgm:t>
    </dgm:pt>
    <dgm:pt modelId="{FB857A48-0A92-432B-8F3B-A5B24CE6BB57}" type="sibTrans" cxnId="{04B8D1E6-8AB8-4385-A556-9644CD250321}">
      <dgm:prSet/>
      <dgm:spPr/>
      <dgm:t>
        <a:bodyPr/>
        <a:lstStyle/>
        <a:p>
          <a:endParaRPr lang="en-US"/>
        </a:p>
      </dgm:t>
    </dgm:pt>
    <dgm:pt modelId="{C2BB7822-48C2-4B9F-91C5-18B3343C6996}">
      <dgm:prSet phldrT="[Text]" custT="1"/>
      <dgm:spPr/>
      <dgm:t>
        <a:bodyPr/>
        <a:lstStyle/>
        <a:p>
          <a:r>
            <a:rPr lang="en-US" sz="790" dirty="0"/>
            <a:t>Demographic</a:t>
          </a:r>
          <a:endParaRPr lang="en-US" sz="1050" dirty="0"/>
        </a:p>
      </dgm:t>
    </dgm:pt>
    <dgm:pt modelId="{03246473-16DD-407B-925D-9FD90CC08F1C}" type="parTrans" cxnId="{6F67EF0C-427C-446F-8867-C34BE3CED60A}">
      <dgm:prSet/>
      <dgm:spPr/>
      <dgm:t>
        <a:bodyPr/>
        <a:lstStyle/>
        <a:p>
          <a:endParaRPr lang="en-US"/>
        </a:p>
      </dgm:t>
    </dgm:pt>
    <dgm:pt modelId="{1B6F7758-72E7-4620-9AD1-38FE8FFADBFA}" type="sibTrans" cxnId="{6F67EF0C-427C-446F-8867-C34BE3CED60A}">
      <dgm:prSet/>
      <dgm:spPr/>
      <dgm:t>
        <a:bodyPr/>
        <a:lstStyle/>
        <a:p>
          <a:endParaRPr lang="en-US"/>
        </a:p>
      </dgm:t>
    </dgm:pt>
    <dgm:pt modelId="{F9BF1563-9667-4E28-A54A-5E55EF8D197C}" type="pres">
      <dgm:prSet presAssocID="{A5079215-BEEF-4E27-81DB-682547283A78}" presName="Name0" presStyleCnt="0">
        <dgm:presLayoutVars>
          <dgm:chMax val="4"/>
          <dgm:resizeHandles val="exact"/>
        </dgm:presLayoutVars>
      </dgm:prSet>
      <dgm:spPr/>
    </dgm:pt>
    <dgm:pt modelId="{F8BE5065-E79D-4F99-9AD4-AFFDE1CD3797}" type="pres">
      <dgm:prSet presAssocID="{A5079215-BEEF-4E27-81DB-682547283A78}" presName="ellipse" presStyleLbl="trBgShp" presStyleIdx="0" presStyleCnt="1"/>
      <dgm:spPr/>
    </dgm:pt>
    <dgm:pt modelId="{417D55F4-AF2D-4A83-9C5C-9BDF3091C300}" type="pres">
      <dgm:prSet presAssocID="{A5079215-BEEF-4E27-81DB-682547283A78}" presName="arrow1" presStyleLbl="fgShp" presStyleIdx="0" presStyleCnt="1"/>
      <dgm:spPr/>
    </dgm:pt>
    <dgm:pt modelId="{24FB7776-3C1A-452F-B1AA-89AB7F769732}" type="pres">
      <dgm:prSet presAssocID="{A5079215-BEEF-4E27-81DB-682547283A78}" presName="rectangle" presStyleLbl="revTx" presStyleIdx="0" presStyleCnt="1">
        <dgm:presLayoutVars>
          <dgm:bulletEnabled val="1"/>
        </dgm:presLayoutVars>
      </dgm:prSet>
      <dgm:spPr/>
    </dgm:pt>
    <dgm:pt modelId="{1D26AECE-1EAB-4C5E-809C-0FBF07BCFDA7}" type="pres">
      <dgm:prSet presAssocID="{DECC24F3-9132-45B4-8CA5-2F2F69CF53C3}" presName="item1" presStyleLbl="node1" presStyleIdx="0" presStyleCnt="3">
        <dgm:presLayoutVars>
          <dgm:bulletEnabled val="1"/>
        </dgm:presLayoutVars>
      </dgm:prSet>
      <dgm:spPr/>
    </dgm:pt>
    <dgm:pt modelId="{D04FD9E9-EFBC-45CC-A283-52A6EA5121F2}" type="pres">
      <dgm:prSet presAssocID="{C2BB7822-48C2-4B9F-91C5-18B3343C6996}" presName="item2" presStyleLbl="node1" presStyleIdx="1" presStyleCnt="3">
        <dgm:presLayoutVars>
          <dgm:bulletEnabled val="1"/>
        </dgm:presLayoutVars>
      </dgm:prSet>
      <dgm:spPr/>
    </dgm:pt>
    <dgm:pt modelId="{FCDF69A3-9C2E-4F60-BC33-EDFD551FFA16}" type="pres">
      <dgm:prSet presAssocID="{381093D8-5641-439B-84AF-64E303DB6290}" presName="item3" presStyleLbl="node1" presStyleIdx="2" presStyleCnt="3">
        <dgm:presLayoutVars>
          <dgm:bulletEnabled val="1"/>
        </dgm:presLayoutVars>
      </dgm:prSet>
      <dgm:spPr/>
    </dgm:pt>
    <dgm:pt modelId="{12E71567-9BD7-4E30-9BD1-D483C1CA4EE0}" type="pres">
      <dgm:prSet presAssocID="{A5079215-BEEF-4E27-81DB-682547283A78}" presName="funnel" presStyleLbl="trAlignAcc1" presStyleIdx="0" presStyleCnt="1" custLinFactNeighborX="-345" custLinFactNeighborY="-67"/>
      <dgm:spPr/>
    </dgm:pt>
  </dgm:ptLst>
  <dgm:cxnLst>
    <dgm:cxn modelId="{6F67EF0C-427C-446F-8867-C34BE3CED60A}" srcId="{A5079215-BEEF-4E27-81DB-682547283A78}" destId="{C2BB7822-48C2-4B9F-91C5-18B3343C6996}" srcOrd="2" destOrd="0" parTransId="{03246473-16DD-407B-925D-9FD90CC08F1C}" sibTransId="{1B6F7758-72E7-4620-9AD1-38FE8FFADBFA}"/>
    <dgm:cxn modelId="{043FF85E-9BDA-43FF-A6DF-A106F390E4ED}" type="presOf" srcId="{381093D8-5641-439B-84AF-64E303DB6290}" destId="{24FB7776-3C1A-452F-B1AA-89AB7F769732}" srcOrd="0" destOrd="0" presId="urn:microsoft.com/office/officeart/2005/8/layout/funnel1"/>
    <dgm:cxn modelId="{70F6354E-9569-4BC5-814D-0AF83C74206D}" type="presOf" srcId="{A5079215-BEEF-4E27-81DB-682547283A78}" destId="{F9BF1563-9667-4E28-A54A-5E55EF8D197C}" srcOrd="0" destOrd="0" presId="urn:microsoft.com/office/officeart/2005/8/layout/funnel1"/>
    <dgm:cxn modelId="{7C546A5A-2EA3-4746-A285-B2CB19848EF6}" srcId="{A5079215-BEEF-4E27-81DB-682547283A78}" destId="{9A778B40-9422-4AB1-9256-11756139C013}" srcOrd="0" destOrd="0" parTransId="{1F655077-E90A-4880-A759-62F0B9291C15}" sibTransId="{A0A378C7-55D3-4FAB-82FD-94D6E09A0093}"/>
    <dgm:cxn modelId="{4125B484-4799-4C8A-8639-55BBDC79CB48}" srcId="{A5079215-BEEF-4E27-81DB-682547283A78}" destId="{DECC24F3-9132-45B4-8CA5-2F2F69CF53C3}" srcOrd="1" destOrd="0" parTransId="{437D0F4D-A160-4C9B-9C06-01C1E9D93704}" sibTransId="{9A79D87E-025E-4A0A-A71C-878B7A0F0E4B}"/>
    <dgm:cxn modelId="{AE5F35D5-6B23-43E3-8373-85AF5B2057D7}" type="presOf" srcId="{DECC24F3-9132-45B4-8CA5-2F2F69CF53C3}" destId="{D04FD9E9-EFBC-45CC-A283-52A6EA5121F2}" srcOrd="0" destOrd="0" presId="urn:microsoft.com/office/officeart/2005/8/layout/funnel1"/>
    <dgm:cxn modelId="{04B8D1E6-8AB8-4385-A556-9644CD250321}" srcId="{A5079215-BEEF-4E27-81DB-682547283A78}" destId="{381093D8-5641-439B-84AF-64E303DB6290}" srcOrd="3" destOrd="0" parTransId="{C7391A5E-F227-4E99-A739-87AA0CA39FDB}" sibTransId="{FB857A48-0A92-432B-8F3B-A5B24CE6BB57}"/>
    <dgm:cxn modelId="{726614F6-3CD3-4CDA-B8CE-82ED3B70130F}" type="presOf" srcId="{C2BB7822-48C2-4B9F-91C5-18B3343C6996}" destId="{1D26AECE-1EAB-4C5E-809C-0FBF07BCFDA7}" srcOrd="0" destOrd="0" presId="urn:microsoft.com/office/officeart/2005/8/layout/funnel1"/>
    <dgm:cxn modelId="{B1DDA5F9-2AC3-4B74-B229-84B91BC65B8F}" type="presOf" srcId="{9A778B40-9422-4AB1-9256-11756139C013}" destId="{FCDF69A3-9C2E-4F60-BC33-EDFD551FFA16}" srcOrd="0" destOrd="0" presId="urn:microsoft.com/office/officeart/2005/8/layout/funnel1"/>
    <dgm:cxn modelId="{7C100EB6-BCD5-42BF-80BA-E8CAC858AE1E}" type="presParOf" srcId="{F9BF1563-9667-4E28-A54A-5E55EF8D197C}" destId="{F8BE5065-E79D-4F99-9AD4-AFFDE1CD3797}" srcOrd="0" destOrd="0" presId="urn:microsoft.com/office/officeart/2005/8/layout/funnel1"/>
    <dgm:cxn modelId="{22477167-4A46-4EF1-A707-EF425A99D116}" type="presParOf" srcId="{F9BF1563-9667-4E28-A54A-5E55EF8D197C}" destId="{417D55F4-AF2D-4A83-9C5C-9BDF3091C300}" srcOrd="1" destOrd="0" presId="urn:microsoft.com/office/officeart/2005/8/layout/funnel1"/>
    <dgm:cxn modelId="{6846B1BB-3AED-4844-89B7-CBC232CB4795}" type="presParOf" srcId="{F9BF1563-9667-4E28-A54A-5E55EF8D197C}" destId="{24FB7776-3C1A-452F-B1AA-89AB7F769732}" srcOrd="2" destOrd="0" presId="urn:microsoft.com/office/officeart/2005/8/layout/funnel1"/>
    <dgm:cxn modelId="{A6FB9295-CD2D-4AAB-A840-DD5B94D0FB3D}" type="presParOf" srcId="{F9BF1563-9667-4E28-A54A-5E55EF8D197C}" destId="{1D26AECE-1EAB-4C5E-809C-0FBF07BCFDA7}" srcOrd="3" destOrd="0" presId="urn:microsoft.com/office/officeart/2005/8/layout/funnel1"/>
    <dgm:cxn modelId="{4DC9EDDC-96C2-4A42-96A8-5E63F375A913}" type="presParOf" srcId="{F9BF1563-9667-4E28-A54A-5E55EF8D197C}" destId="{D04FD9E9-EFBC-45CC-A283-52A6EA5121F2}" srcOrd="4" destOrd="0" presId="urn:microsoft.com/office/officeart/2005/8/layout/funnel1"/>
    <dgm:cxn modelId="{179F1997-63A2-4A4B-8F65-E19E6CDD0EE2}" type="presParOf" srcId="{F9BF1563-9667-4E28-A54A-5E55EF8D197C}" destId="{FCDF69A3-9C2E-4F60-BC33-EDFD551FFA16}" srcOrd="5" destOrd="0" presId="urn:microsoft.com/office/officeart/2005/8/layout/funnel1"/>
    <dgm:cxn modelId="{89E8AC59-BEEC-4C6C-8BB9-C5E83BFBB8B6}" type="presParOf" srcId="{F9BF1563-9667-4E28-A54A-5E55EF8D197C}" destId="{12E71567-9BD7-4E30-9BD1-D483C1CA4EE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E5065-E79D-4F99-9AD4-AFFDE1CD3797}">
      <dsp:nvSpPr>
        <dsp:cNvPr id="0" name=""/>
        <dsp:cNvSpPr/>
      </dsp:nvSpPr>
      <dsp:spPr>
        <a:xfrm>
          <a:off x="840755" y="112667"/>
          <a:ext cx="2236023" cy="77654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D55F4-AF2D-4A83-9C5C-9BDF3091C300}">
      <dsp:nvSpPr>
        <dsp:cNvPr id="0" name=""/>
        <dsp:cNvSpPr/>
      </dsp:nvSpPr>
      <dsp:spPr>
        <a:xfrm>
          <a:off x="1745564" y="2014154"/>
          <a:ext cx="433337" cy="27733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FB7776-3C1A-452F-B1AA-89AB7F769732}">
      <dsp:nvSpPr>
        <dsp:cNvPr id="0" name=""/>
        <dsp:cNvSpPr/>
      </dsp:nvSpPr>
      <dsp:spPr>
        <a:xfrm>
          <a:off x="922222" y="2236023"/>
          <a:ext cx="2080021" cy="520005"/>
        </a:xfrm>
        <a:prstGeom prst="rect">
          <a:avLst/>
        </a:prstGeom>
        <a:noFill/>
        <a:ln w="28575">
          <a:solidFill>
            <a:schemeClr val="bg1">
              <a:lumMod val="95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Probability of Settlement</a:t>
          </a:r>
        </a:p>
      </dsp:txBody>
      <dsp:txXfrm>
        <a:off x="922222" y="2236023"/>
        <a:ext cx="2080021" cy="520005"/>
      </dsp:txXfrm>
    </dsp:sp>
    <dsp:sp modelId="{1D26AECE-1EAB-4C5E-809C-0FBF07BCFDA7}">
      <dsp:nvSpPr>
        <dsp:cNvPr id="0" name=""/>
        <dsp:cNvSpPr/>
      </dsp:nvSpPr>
      <dsp:spPr>
        <a:xfrm>
          <a:off x="1653696" y="949183"/>
          <a:ext cx="780008" cy="780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115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90" kern="1200" dirty="0"/>
            <a:t>Demographic</a:t>
          </a:r>
        </a:p>
      </dsp:txBody>
      <dsp:txXfrm>
        <a:off x="1767926" y="1063413"/>
        <a:ext cx="551548" cy="551548"/>
      </dsp:txXfrm>
    </dsp:sp>
    <dsp:sp modelId="{596C5953-D315-4E9A-9BA7-5A97958778CC}">
      <dsp:nvSpPr>
        <dsp:cNvPr id="0" name=""/>
        <dsp:cNvSpPr/>
      </dsp:nvSpPr>
      <dsp:spPr>
        <a:xfrm>
          <a:off x="1095557" y="364003"/>
          <a:ext cx="780008" cy="780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Location</a:t>
          </a:r>
        </a:p>
      </dsp:txBody>
      <dsp:txXfrm>
        <a:off x="1209787" y="478233"/>
        <a:ext cx="551548" cy="551548"/>
      </dsp:txXfrm>
    </dsp:sp>
    <dsp:sp modelId="{06EAE838-DABE-4044-996A-929E8A173D85}">
      <dsp:nvSpPr>
        <dsp:cNvPr id="0" name=""/>
        <dsp:cNvSpPr/>
      </dsp:nvSpPr>
      <dsp:spPr>
        <a:xfrm>
          <a:off x="1892899" y="175415"/>
          <a:ext cx="780008" cy="780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Case</a:t>
          </a:r>
        </a:p>
      </dsp:txBody>
      <dsp:txXfrm>
        <a:off x="2007129" y="289645"/>
        <a:ext cx="551548" cy="551548"/>
      </dsp:txXfrm>
    </dsp:sp>
    <dsp:sp modelId="{12E71567-9BD7-4E30-9BD1-D483C1CA4EE0}">
      <dsp:nvSpPr>
        <dsp:cNvPr id="0" name=""/>
        <dsp:cNvSpPr/>
      </dsp:nvSpPr>
      <dsp:spPr>
        <a:xfrm>
          <a:off x="739957" y="17255"/>
          <a:ext cx="2426691" cy="194135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E5065-E79D-4F99-9AD4-AFFDE1CD3797}">
      <dsp:nvSpPr>
        <dsp:cNvPr id="0" name=""/>
        <dsp:cNvSpPr/>
      </dsp:nvSpPr>
      <dsp:spPr>
        <a:xfrm>
          <a:off x="840755" y="112667"/>
          <a:ext cx="2236023" cy="77654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D55F4-AF2D-4A83-9C5C-9BDF3091C300}">
      <dsp:nvSpPr>
        <dsp:cNvPr id="0" name=""/>
        <dsp:cNvSpPr/>
      </dsp:nvSpPr>
      <dsp:spPr>
        <a:xfrm>
          <a:off x="1745564" y="2014154"/>
          <a:ext cx="433337" cy="27733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FB7776-3C1A-452F-B1AA-89AB7F769732}">
      <dsp:nvSpPr>
        <dsp:cNvPr id="0" name=""/>
        <dsp:cNvSpPr/>
      </dsp:nvSpPr>
      <dsp:spPr>
        <a:xfrm>
          <a:off x="922222" y="2236023"/>
          <a:ext cx="2080021" cy="520005"/>
        </a:xfrm>
        <a:prstGeom prst="rect">
          <a:avLst/>
        </a:prstGeom>
        <a:noFill/>
        <a:ln w="28575">
          <a:solidFill>
            <a:schemeClr val="bg1">
              <a:lumMod val="95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Probability of Summary Judgement</a:t>
          </a:r>
        </a:p>
      </dsp:txBody>
      <dsp:txXfrm>
        <a:off x="922222" y="2236023"/>
        <a:ext cx="2080021" cy="520005"/>
      </dsp:txXfrm>
    </dsp:sp>
    <dsp:sp modelId="{1D26AECE-1EAB-4C5E-809C-0FBF07BCFDA7}">
      <dsp:nvSpPr>
        <dsp:cNvPr id="0" name=""/>
        <dsp:cNvSpPr/>
      </dsp:nvSpPr>
      <dsp:spPr>
        <a:xfrm>
          <a:off x="1653696" y="949183"/>
          <a:ext cx="780008" cy="780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115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90" kern="1200" dirty="0"/>
            <a:t>Demographic</a:t>
          </a:r>
          <a:endParaRPr lang="en-US" sz="1050" kern="1200" dirty="0"/>
        </a:p>
      </dsp:txBody>
      <dsp:txXfrm>
        <a:off x="1767926" y="1063413"/>
        <a:ext cx="551548" cy="551548"/>
      </dsp:txXfrm>
    </dsp:sp>
    <dsp:sp modelId="{D04FD9E9-EFBC-45CC-A283-52A6EA5121F2}">
      <dsp:nvSpPr>
        <dsp:cNvPr id="0" name=""/>
        <dsp:cNvSpPr/>
      </dsp:nvSpPr>
      <dsp:spPr>
        <a:xfrm>
          <a:off x="1095557" y="364003"/>
          <a:ext cx="780008" cy="780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Location</a:t>
          </a:r>
        </a:p>
      </dsp:txBody>
      <dsp:txXfrm>
        <a:off x="1209787" y="478233"/>
        <a:ext cx="551548" cy="551548"/>
      </dsp:txXfrm>
    </dsp:sp>
    <dsp:sp modelId="{FCDF69A3-9C2E-4F60-BC33-EDFD551FFA16}">
      <dsp:nvSpPr>
        <dsp:cNvPr id="0" name=""/>
        <dsp:cNvSpPr/>
      </dsp:nvSpPr>
      <dsp:spPr>
        <a:xfrm>
          <a:off x="1892899" y="175415"/>
          <a:ext cx="780008" cy="780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Case</a:t>
          </a:r>
        </a:p>
      </dsp:txBody>
      <dsp:txXfrm>
        <a:off x="2007129" y="289645"/>
        <a:ext cx="551548" cy="551548"/>
      </dsp:txXfrm>
    </dsp:sp>
    <dsp:sp modelId="{12E71567-9BD7-4E30-9BD1-D483C1CA4EE0}">
      <dsp:nvSpPr>
        <dsp:cNvPr id="0" name=""/>
        <dsp:cNvSpPr/>
      </dsp:nvSpPr>
      <dsp:spPr>
        <a:xfrm>
          <a:off x="740515" y="16032"/>
          <a:ext cx="2426691" cy="194135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3/28/2020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Figure 1, to the left, we can see that states with more judicial districts tend to be more populous. In the 6</a:t>
            </a:r>
            <a:r>
              <a:rPr lang="en-US" baseline="30000" dirty="0"/>
              <a:t>th</a:t>
            </a:r>
            <a:r>
              <a:rPr lang="en-US" dirty="0"/>
              <a:t>, 7</a:t>
            </a:r>
            <a:r>
              <a:rPr lang="en-US" baseline="30000" dirty="0"/>
              <a:t>th</a:t>
            </a:r>
            <a:r>
              <a:rPr lang="en-US" dirty="0"/>
              <a:t>, and 8</a:t>
            </a:r>
            <a:r>
              <a:rPr lang="en-US" baseline="30000" dirty="0"/>
              <a:t>th</a:t>
            </a:r>
            <a:r>
              <a:rPr lang="en-US" dirty="0"/>
              <a:t> circuits, these states are Illinois and Tennessee. The figures to the right show this distribution broken down by race, as is shows, states with a higher proportion of black residents tend to have more judicial districts.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44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x.com/policy-and-politics/2017/4/14/15295474/how-to-fix-supreme-court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tile tx="0" ty="-5969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3/28/2020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3/28/2020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3/28/2020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3/28/2020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3/28/2020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3/28/2020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3/28/2020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dailybeast.com/new-quotas-for-immigration-judges-are-a-recipe-for-disaster-critics-warn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jrnewsonline.com/local/tuesday-the-deadline-for-vybz-kartel-to-appeal-murder-conviction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ople-coffee-meeting-team-7096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hyperlink" Target="http://analyticsindiamag.com/10-machine-learning-algorithms-every-data-scientist-know/" TargetMode="Externa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marysmd.com/countyattorney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verning.com/gov-data/census/state-minority-population-data-estimates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cave.com/us-map-wallpaper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ysoldiers.com/chicago-suburbs-living-playing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site.com/creative-graphics/new-york-city-neon-nightscape-cgi-4k-12048.html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815992"/>
            <a:ext cx="10379242" cy="91587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To Settle or Not to Settle:</a:t>
            </a:r>
            <a:br>
              <a:rPr lang="en-US" sz="4000" dirty="0"/>
            </a:br>
            <a:r>
              <a:rPr lang="en-US" sz="4000" dirty="0"/>
              <a:t>Predicting Outcomes of the Federal Courts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MUDAC 2020 | Team 38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0CC5-2458-48C8-B071-AFEE9930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Judicial Decisions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6E5FE-6EFA-46CD-B6A1-9BFFC6C7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2504D-6CBC-4772-BF41-ACE9F6CD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4AF084-99CC-4945-A0AF-F996AE837DC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023127"/>
            <a:ext cx="5314439" cy="692595"/>
          </a:xfrm>
        </p:spPr>
        <p:txBody>
          <a:bodyPr/>
          <a:lstStyle/>
          <a:p>
            <a:r>
              <a:rPr lang="en-US" dirty="0"/>
              <a:t>How do judges judge?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F38417-5B51-4F6E-87E4-A397B40493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1158876" cy="4893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MUDAC 2020</a:t>
            </a:r>
          </a:p>
        </p:txBody>
      </p:sp>
    </p:spTree>
    <p:extLst>
      <p:ext uri="{BB962C8B-B14F-4D97-AF65-F5344CB8AC3E}">
        <p14:creationId xmlns:p14="http://schemas.microsoft.com/office/powerpoint/2010/main" val="322177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D64DB-FCE7-43CD-99FA-532F0ADB5E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9EE7B2-4D60-4533-B51E-931B3612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x Party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D20F7-FD44-4D47-BEFD-ABAE76324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07637-AA2A-4E98-90D8-39CD0753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192F21-2703-45DD-98BC-FDB073CB06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1098719" cy="5628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MUDAC 2020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2AE7ED-FF09-4536-AFDD-E697471A6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Not all courts judge the same…</a:t>
            </a:r>
          </a:p>
        </p:txBody>
      </p:sp>
      <p:pic>
        <p:nvPicPr>
          <p:cNvPr id="11" name="Content Placeholder 10" descr="A picture containing pencil&#10;&#10;Description automatically generated">
            <a:extLst>
              <a:ext uri="{FF2B5EF4-FFF2-40B4-BE49-F238E27FC236}">
                <a16:creationId xmlns:a16="http://schemas.microsoft.com/office/drawing/2014/main" id="{0FE09690-9F28-4F75-90D4-D26AF688171A}"/>
              </a:ext>
            </a:extLst>
          </p:cNvPr>
          <p:cNvPicPr>
            <a:picLocks noGrp="1" noChangeAspect="1"/>
          </p:cNvPicPr>
          <p:nvPr>
            <p:ph sz="half" idx="17"/>
          </p:nvPr>
        </p:nvPicPr>
        <p:blipFill>
          <a:blip r:embed="rId4"/>
          <a:stretch>
            <a:fillRect/>
          </a:stretch>
        </p:blipFill>
        <p:spPr>
          <a:xfrm>
            <a:off x="138770" y="2570581"/>
            <a:ext cx="5939017" cy="2885758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49F89B-6F2A-4578-8DB0-124DB9C66889}"/>
              </a:ext>
            </a:extLst>
          </p:cNvPr>
          <p:cNvSpPr>
            <a:spLocks noGrp="1"/>
          </p:cNvSpPr>
          <p:nvPr>
            <p:ph sz="half" idx="18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79705" indent="-179705"/>
            <a:r>
              <a:rPr lang="en-US" dirty="0"/>
              <a:t>Typically, when Defendants file for a motion it is more likely to be granted than a Plaintiff filing a motion </a:t>
            </a:r>
          </a:p>
          <a:p>
            <a:pPr marL="179705" indent="-179705"/>
            <a:r>
              <a:rPr lang="en-US" dirty="0"/>
              <a:t>Roughly 3x more appeals are granted from Defendants than Plaintiffs</a:t>
            </a:r>
          </a:p>
          <a:p>
            <a:pPr marL="179705" indent="-179705"/>
            <a:endParaRPr lang="en-US" dirty="0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2FFDCD37-2E85-4073-A7FE-30D0A1D7643C}"/>
              </a:ext>
            </a:extLst>
          </p:cNvPr>
          <p:cNvSpPr/>
          <p:nvPr/>
        </p:nvSpPr>
        <p:spPr>
          <a:xfrm>
            <a:off x="5407637" y="4598116"/>
            <a:ext cx="545454" cy="285473"/>
          </a:xfrm>
          <a:prstGeom prst="leftArrow">
            <a:avLst/>
          </a:prstGeom>
          <a:gradFill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8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D4EE20-8223-4DC5-861E-11BE735229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75C23048-2709-4575-B148-114C0AC1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250" y="4556638"/>
            <a:ext cx="9971159" cy="1325563"/>
          </a:xfrm>
        </p:spPr>
        <p:txBody>
          <a:bodyPr/>
          <a:lstStyle/>
          <a:p>
            <a:r>
              <a:rPr lang="en-US" dirty="0"/>
              <a:t>Frequency x</a:t>
            </a:r>
            <a:br>
              <a:rPr lang="en-US" dirty="0"/>
            </a:br>
            <a:r>
              <a:rPr lang="en-US" dirty="0"/>
              <a:t>Non-Terminating Motions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AC8FF-2D63-4801-B22C-938394A6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1785CA22-5B05-4B93-BFF3-7EBDD954D89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342251" y="5799290"/>
            <a:ext cx="9971158" cy="692595"/>
          </a:xfrm>
        </p:spPr>
        <p:txBody>
          <a:bodyPr/>
          <a:lstStyle/>
          <a:p>
            <a:r>
              <a:rPr lang="en-US" dirty="0"/>
              <a:t>Which motions are filed the most often?</a:t>
            </a:r>
          </a:p>
        </p:txBody>
      </p:sp>
    </p:spTree>
    <p:extLst>
      <p:ext uri="{BB962C8B-B14F-4D97-AF65-F5344CB8AC3E}">
        <p14:creationId xmlns:p14="http://schemas.microsoft.com/office/powerpoint/2010/main" val="3001214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6BB92CE-8CF4-4A95-B450-AD158002C86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r="132"/>
          <a:stretch/>
        </p:blipFill>
        <p:spPr>
          <a:xfrm>
            <a:off x="16042" y="333474"/>
            <a:ext cx="5041733" cy="388095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92CFE2-A00F-4B1D-B892-CC115F090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2442" y="4464050"/>
            <a:ext cx="8807116" cy="1006372"/>
          </a:xfrm>
        </p:spPr>
        <p:txBody>
          <a:bodyPr/>
          <a:lstStyle/>
          <a:p>
            <a:r>
              <a:rPr lang="en-US" dirty="0"/>
              <a:t>Motions x Outcomes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21918-313E-401B-B582-885CA614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9C871-34A4-428D-A0EC-92372AD3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F5CB3F-EFFB-4594-B964-58FF7EC408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6A033E-148D-48DA-8EF9-7C6DDD536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81" r="-1633"/>
          <a:stretch/>
        </p:blipFill>
        <p:spPr>
          <a:xfrm>
            <a:off x="5220082" y="333473"/>
            <a:ext cx="3561715" cy="3880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1FFB55-5A9E-4353-BFF4-C66CD7537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56"/>
          <a:stretch/>
        </p:blipFill>
        <p:spPr>
          <a:xfrm>
            <a:off x="8797839" y="333473"/>
            <a:ext cx="3394161" cy="38346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F55F50-6314-4B9B-BB37-0F9DC89E485F}"/>
              </a:ext>
            </a:extLst>
          </p:cNvPr>
          <p:cNvSpPr txBox="1"/>
          <p:nvPr/>
        </p:nvSpPr>
        <p:spPr>
          <a:xfrm>
            <a:off x="1692442" y="5568583"/>
            <a:ext cx="9713044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/>
              <a:t>Motions in </a:t>
            </a:r>
            <a:r>
              <a:rPr lang="en-US"/>
              <a:t>Limine</a:t>
            </a:r>
            <a:r>
              <a:rPr lang="en-US" dirty="0"/>
              <a:t> result in more Verdicts, while Motions to Compel Discovery often yield settlements.</a:t>
            </a:r>
          </a:p>
        </p:txBody>
      </p:sp>
    </p:spTree>
    <p:extLst>
      <p:ext uri="{BB962C8B-B14F-4D97-AF65-F5344CB8AC3E}">
        <p14:creationId xmlns:p14="http://schemas.microsoft.com/office/powerpoint/2010/main" val="639178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3756-B2C1-423E-A2AC-A317EF5E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015BA-AF55-4221-ACD2-8C7DD7FD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FDBC1-7951-49AF-8355-0B867B0B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D21A76-B5CC-4FCD-A20E-5EB29D6C870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023127"/>
            <a:ext cx="7673631" cy="692595"/>
          </a:xfrm>
        </p:spPr>
        <p:txBody>
          <a:bodyPr/>
          <a:lstStyle/>
          <a:p>
            <a:r>
              <a:rPr lang="en-US" dirty="0"/>
              <a:t>Can judgements of the court be predicted?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5B335-24E6-4460-8C95-86DC880E9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1098719" cy="7566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MUDAC 2020</a:t>
            </a:r>
          </a:p>
        </p:txBody>
      </p:sp>
    </p:spTree>
    <p:extLst>
      <p:ext uri="{BB962C8B-B14F-4D97-AF65-F5344CB8AC3E}">
        <p14:creationId xmlns:p14="http://schemas.microsoft.com/office/powerpoint/2010/main" val="3586953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0E0FA-D317-42AC-BC9E-7FCBC0ED6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03A13-0922-4310-8E18-D33658337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438400"/>
            <a:ext cx="10515600" cy="312300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Knowing factors that are associated with oft-settled cases allows attorneys to allocate resources efficiently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Which cases should be settled?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Which should go to court?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does not show a case’s merits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Adjudication is rarely a zero-sum game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01DCC-3894-48CA-9EAA-BD86C61E7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4B33-59EA-457B-94E5-474E5B29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C8DA3A9-3B2F-4BA8-86A5-A29AD544C40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What does it mean to predict cases?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6E0218-A5C3-4DEF-97E0-7EFC3C9DFF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2" y="837333"/>
            <a:ext cx="1108417" cy="328893"/>
          </a:xfrm>
        </p:spPr>
        <p:txBody>
          <a:bodyPr>
            <a:normAutofit/>
          </a:bodyPr>
          <a:lstStyle/>
          <a:p>
            <a:r>
              <a:rPr lang="en-US" dirty="0"/>
              <a:t>MUDAC 2020</a:t>
            </a:r>
          </a:p>
        </p:txBody>
      </p:sp>
      <p:pic>
        <p:nvPicPr>
          <p:cNvPr id="9" name="Graphic 8" descr="Judge">
            <a:extLst>
              <a:ext uri="{FF2B5EF4-FFF2-40B4-BE49-F238E27FC236}">
                <a16:creationId xmlns:a16="http://schemas.microsoft.com/office/drawing/2014/main" id="{EE54B0CF-DFEA-4032-96E4-945CD8F06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0640" y="3692753"/>
            <a:ext cx="2181719" cy="21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79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98A240-D7B2-4429-B8C3-751E64F3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306DE6-010E-4847-8F37-7E21CDC6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x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EB8C0-9236-42C1-9E4D-9A42EA17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FD719-ADDF-4EBE-A931-AA210D74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ED83BA-176C-48EE-A40B-47DC52D95C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2" y="837333"/>
            <a:ext cx="1108417" cy="328893"/>
          </a:xfrm>
        </p:spPr>
        <p:txBody>
          <a:bodyPr>
            <a:normAutofit/>
          </a:bodyPr>
          <a:lstStyle/>
          <a:p>
            <a:r>
              <a:rPr lang="en-US" dirty="0"/>
              <a:t>MUDAC 2020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2B6B6-25A2-48A2-B8E7-ABD0D0BC05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209" y="863447"/>
            <a:ext cx="4783083" cy="8239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C8C903-6146-4C36-8571-592F1F3EBFB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1233984"/>
          </a:xfrm>
        </p:spPr>
        <p:txBody>
          <a:bodyPr/>
          <a:lstStyle/>
          <a:p>
            <a:r>
              <a:rPr lang="en-US" dirty="0"/>
              <a:t>Our algorithm consists of 2 logistic regressions</a:t>
            </a:r>
          </a:p>
          <a:p>
            <a:r>
              <a:rPr lang="en-US" dirty="0"/>
              <a:t>One to predict the probability of a settlement</a:t>
            </a:r>
          </a:p>
          <a:p>
            <a:r>
              <a:rPr lang="en-US" dirty="0"/>
              <a:t>One to predict the probability of summary judgements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13D4F85-7EAD-4349-B732-D50EDC63FD02}"/>
              </a:ext>
            </a:extLst>
          </p:cNvPr>
          <p:cNvGraphicFramePr>
            <a:graphicFrameLocks noGrp="1"/>
          </p:cNvGraphicFramePr>
          <p:nvPr>
            <p:ph sz="half" idx="18"/>
            <p:extLst>
              <p:ext uri="{D42A27DB-BD31-4B8C-83A1-F6EECF244321}">
                <p14:modId xmlns:p14="http://schemas.microsoft.com/office/powerpoint/2010/main" val="2047187782"/>
              </p:ext>
            </p:extLst>
          </p:nvPr>
        </p:nvGraphicFramePr>
        <p:xfrm>
          <a:off x="5813091" y="3422237"/>
          <a:ext cx="3924467" cy="2773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Content Placeholder 9">
            <a:extLst>
              <a:ext uri="{FF2B5EF4-FFF2-40B4-BE49-F238E27FC236}">
                <a16:creationId xmlns:a16="http://schemas.microsoft.com/office/drawing/2014/main" id="{B842F8CD-5714-43E8-BFC9-97DFAD9FE9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407619"/>
              </p:ext>
            </p:extLst>
          </p:nvPr>
        </p:nvGraphicFramePr>
        <p:xfrm>
          <a:off x="8580355" y="3386038"/>
          <a:ext cx="3924467" cy="2773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2FFA3CB-872B-4ABF-B108-39075B2F54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97517" y="4387518"/>
            <a:ext cx="1379619" cy="1363579"/>
          </a:xfrm>
          <a:prstGeom prst="curvedConnector3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5EFA7E-6AB3-4702-9D66-5032A5D37872}"/>
              </a:ext>
            </a:extLst>
          </p:cNvPr>
          <p:cNvCxnSpPr>
            <a:cxnSpLocks/>
          </p:cNvCxnSpPr>
          <p:nvPr/>
        </p:nvCxnSpPr>
        <p:spPr>
          <a:xfrm>
            <a:off x="6581569" y="1815258"/>
            <a:ext cx="6309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26F7E3-46FA-4F58-ABF7-804AFD985538}"/>
              </a:ext>
            </a:extLst>
          </p:cNvPr>
          <p:cNvSpPr txBox="1"/>
          <p:nvPr/>
        </p:nvSpPr>
        <p:spPr>
          <a:xfrm>
            <a:off x="6520928" y="1899441"/>
            <a:ext cx="5236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Case, Location, and Demographic data are aggregated, transformed, and loaded into Model 1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Fitted Probabilities are then passed in conjunction with the data into Model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415C9F-C2EE-499B-9986-D9F06BF304A2}"/>
              </a:ext>
            </a:extLst>
          </p:cNvPr>
          <p:cNvSpPr txBox="1"/>
          <p:nvPr/>
        </p:nvSpPr>
        <p:spPr>
          <a:xfrm rot="19840384">
            <a:off x="8528444" y="5098007"/>
            <a:ext cx="1121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Fitted Values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3166F7-8D74-4B3E-AD0C-3ACF74877989}"/>
              </a:ext>
            </a:extLst>
          </p:cNvPr>
          <p:cNvGrpSpPr/>
          <p:nvPr/>
        </p:nvGrpSpPr>
        <p:grpSpPr>
          <a:xfrm>
            <a:off x="9925351" y="2964639"/>
            <a:ext cx="780008" cy="780008"/>
            <a:chOff x="1892899" y="175415"/>
            <a:chExt cx="780008" cy="78000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DD148BD-8DCA-4048-AE3D-3A00CEB6831A}"/>
                </a:ext>
              </a:extLst>
            </p:cNvPr>
            <p:cNvSpPr/>
            <p:nvPr/>
          </p:nvSpPr>
          <p:spPr>
            <a:xfrm>
              <a:off x="1892899" y="175415"/>
              <a:ext cx="780008" cy="780008"/>
            </a:xfrm>
            <a:prstGeom prst="ellipse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B8419C96-ECFD-431C-8025-6B7FB739C3C3}"/>
                </a:ext>
              </a:extLst>
            </p:cNvPr>
            <p:cNvSpPr txBox="1"/>
            <p:nvPr/>
          </p:nvSpPr>
          <p:spPr>
            <a:xfrm>
              <a:off x="2007129" y="289645"/>
              <a:ext cx="551548" cy="5515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50" kern="1200" dirty="0"/>
                <a:t>M1 Fitted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30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B6143A-6AD3-4A30-BAD9-D04026F20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it perform?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822C71-6434-4B5D-9648-AA8671F5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x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E4EB8-7A5D-44E9-8E5F-68C5D24E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3C8F5-E925-4CF7-8915-30E2B65B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26F2E5-AE0E-47F5-B9B5-DB6403A7F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2" y="837333"/>
            <a:ext cx="1108417" cy="328893"/>
          </a:xfrm>
        </p:spPr>
        <p:txBody>
          <a:bodyPr/>
          <a:lstStyle/>
          <a:p>
            <a:r>
              <a:rPr lang="en-US" dirty="0"/>
              <a:t>MUDAC 2020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A98FCA-1F09-4BFB-9948-F461735F3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How can it improve?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E4C747-4480-46A0-84A5-CB81B82E17DB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In 100 iterations of the model, we were able to achieve an overall accuracy of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73.24% on Summary Judgements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68.24% on Settlements</a:t>
            </a:r>
          </a:p>
          <a:p>
            <a:r>
              <a:rPr lang="en-US" dirty="0"/>
              <a:t>This performance beats the naïve classifier, thus showing worth as a viable model			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43F4CF-FEE8-471E-AFD5-404F0FF37A79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/>
              <a:t>Text analysis on case titles could find insights as differences in groups</a:t>
            </a:r>
          </a:p>
          <a:p>
            <a:r>
              <a:rPr lang="en-US" dirty="0"/>
              <a:t>Temporal analysis of when motions were filed relative to one another</a:t>
            </a:r>
          </a:p>
          <a:p>
            <a:r>
              <a:rPr lang="en-US" dirty="0"/>
              <a:t>Sentiment analysis on the written motions filed</a:t>
            </a:r>
          </a:p>
        </p:txBody>
      </p:sp>
    </p:spTree>
    <p:extLst>
      <p:ext uri="{BB962C8B-B14F-4D97-AF65-F5344CB8AC3E}">
        <p14:creationId xmlns:p14="http://schemas.microsoft.com/office/powerpoint/2010/main" val="2836911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4011-380D-4FF0-92CD-3F3DF2C8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AD412-5BAC-4584-A801-8B5BCCF03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“Median Household Income By State.” </a:t>
            </a:r>
            <a:r>
              <a:rPr lang="en-US" i="1">
                <a:ea typeface="+mn-lt"/>
                <a:cs typeface="+mn-lt"/>
              </a:rPr>
              <a:t>Median Household Income By State 2020</a:t>
            </a:r>
            <a:r>
              <a:rPr lang="en-US">
                <a:ea typeface="+mn-lt"/>
                <a:cs typeface="+mn-lt"/>
              </a:rPr>
              <a:t>, 2020, worldpopulationreview.com/states/median-household-income-by-state/.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“State Population By Race, Ethnicity Data.” </a:t>
            </a:r>
            <a:r>
              <a:rPr lang="en-US" i="1">
                <a:ea typeface="+mn-lt"/>
                <a:cs typeface="+mn-lt"/>
              </a:rPr>
              <a:t>State Population By Race, Ethnicity Data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>
                <a:ea typeface="+mn-lt"/>
                <a:cs typeface="+mn-lt"/>
                <a:hlinkClick r:id="rId2"/>
              </a:rPr>
              <a:t>www.governing.com/gov-data/census/state-minority-population-data-estimates.html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A59CF-45BB-47FD-87F9-C29D7AE0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86636-5CCC-49F9-9F8C-9D9F2E60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CB0D4CE-EE60-4EF0-BE02-E55227D7CCF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Where did we get this information, data, &amp; more?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E2AE8E-A0A4-411B-AA85-1838E078D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0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010" y="1760567"/>
            <a:ext cx="4361941" cy="333686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do demographics shape our judicial system?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are factors that change judicial decisions?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Are courts biased in decision making?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can courtroom decisions be accurately predicted?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What is the goal?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45035" y="837333"/>
            <a:ext cx="1105403" cy="529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100"/>
              <a:t>MUDAC</a:t>
            </a:r>
            <a:r>
              <a:rPr lang="en-US"/>
              <a:t> </a:t>
            </a:r>
            <a:r>
              <a:rPr lang="en-US" dirty="0"/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BB81-AC03-4808-86A7-F0D82434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1F9B0-BE7C-4F8A-AE9E-348D7C549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608" y="2277513"/>
            <a:ext cx="4379259" cy="23029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Case Data from Circuits 6, 7,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Motions Filed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Location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Demographic Data from </a:t>
            </a:r>
            <a:r>
              <a:rPr lang="en-US" sz="1800" i="1" dirty="0"/>
              <a:t>governing.com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Ethnicity and Race Data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Median Income Data from</a:t>
            </a:r>
            <a:r>
              <a:rPr lang="en-US" sz="1800"/>
              <a:t> </a:t>
            </a:r>
            <a:r>
              <a:rPr lang="en-US" sz="1800" i="1"/>
              <a:t>worldpopulationreview.com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7D1A7-011B-4482-A453-910E2C41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4B93E-8A76-4994-BC1B-9D36BDA3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33927" y="6145584"/>
            <a:ext cx="2743200" cy="365125"/>
          </a:xfrm>
        </p:spPr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2906B2D-6012-49CA-A481-0A54776EA53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were we given, what did we find, and how did we use it?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285BE6-5F65-4340-89EE-4B95F5A1E3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1092035" cy="36512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r"/>
            <a:r>
              <a:rPr lang="en-US" dirty="0"/>
              <a:t>MUDAC 2020</a:t>
            </a:r>
          </a:p>
        </p:txBody>
      </p:sp>
    </p:spTree>
    <p:extLst>
      <p:ext uri="{BB962C8B-B14F-4D97-AF65-F5344CB8AC3E}">
        <p14:creationId xmlns:p14="http://schemas.microsoft.com/office/powerpoint/2010/main" val="4444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Judicial Locations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18759-B9AA-49AB-A320-92AF51051E7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023127"/>
            <a:ext cx="6325092" cy="692595"/>
          </a:xfrm>
        </p:spPr>
        <p:txBody>
          <a:bodyPr>
            <a:normAutofit fontScale="92500"/>
          </a:bodyPr>
          <a:lstStyle/>
          <a:p>
            <a:r>
              <a:rPr lang="en-US" dirty="0"/>
              <a:t>How does location impact the American judiciary?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1A82EA-6DCE-481E-A52B-94F31EADAD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1118772" cy="649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MUDAC 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per 100,000 State Residents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39729" y="837333"/>
            <a:ext cx="1044249" cy="32889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MUDAC 2020</a:t>
            </a:r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4440" t="4849" r="1021"/>
          <a:stretch/>
        </p:blipFill>
        <p:spPr>
          <a:xfrm>
            <a:off x="1026695" y="1798385"/>
            <a:ext cx="5943600" cy="42980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A0D129-79A6-450C-9F89-62F868B875E4}"/>
              </a:ext>
            </a:extLst>
          </p:cNvPr>
          <p:cNvSpPr txBox="1"/>
          <p:nvPr/>
        </p:nvSpPr>
        <p:spPr>
          <a:xfrm>
            <a:off x="7135181" y="2954592"/>
            <a:ext cx="512444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Cases per 100,000 residents are clustered in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the lower Midwest and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Western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Appalachian states.</a:t>
            </a: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Western Tennessee is the highest, at 105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Western Wisconsin is the lowest, at 15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1AEB-138A-4EFF-9D4D-1C7E6128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 x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9FD-93CB-45DA-BF9F-2971E9650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567908"/>
            <a:ext cx="6666296" cy="3134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number of districts in a state is highly negatively correlated with the state’s proportion of white residents </a:t>
            </a:r>
            <a:r>
              <a:rPr lang="en-US" i="1" dirty="0">
                <a:solidFill>
                  <a:schemeClr val="tx1"/>
                </a:solidFill>
              </a:rPr>
              <a:t>R =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-0.617</a:t>
            </a:r>
          </a:p>
          <a:p>
            <a:endParaRPr lang="en-US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number of cases heard by a district court is highly sensitive to its resident state’s Census population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 a univariate linear model, for every additional 100,000 residents, the court was projected to hear 50 new cases R</a:t>
            </a:r>
            <a:r>
              <a:rPr lang="en-US" sz="1600" baseline="300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 = 0.633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CE2139-75FC-4427-8C8E-18A59D8B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863B7-6828-4343-A8B3-C5E0749C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65D47F5-EED5-4961-8188-EBEC0B48C7C7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How are Circuits and Districts Determined?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81734A-F85B-48C4-A634-4724A415B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3" y="837333"/>
            <a:ext cx="1102384" cy="5378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MUDAC 2020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988098-B834-4C93-8A78-E2C7E901F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16" t="19810" r="14342" b="-411"/>
          <a:stretch/>
        </p:blipFill>
        <p:spPr>
          <a:xfrm>
            <a:off x="7595937" y="1141333"/>
            <a:ext cx="4596063" cy="41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7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8567114-2EBE-410A-84EA-6FA131821B7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-535" b="672"/>
          <a:stretch/>
        </p:blipFill>
        <p:spPr>
          <a:xfrm>
            <a:off x="-1" y="0"/>
            <a:ext cx="12192001" cy="45339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BF7FB-0ABF-48E1-BE53-7D40DF883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226" y="4026567"/>
            <a:ext cx="9190341" cy="1571359"/>
          </a:xfrm>
        </p:spPr>
        <p:txBody>
          <a:bodyPr/>
          <a:lstStyle/>
          <a:p>
            <a:r>
              <a:rPr lang="en-US" dirty="0"/>
              <a:t>Race x Location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F9E12-BCCC-43D8-8DA6-BEA691213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492875"/>
            <a:ext cx="2909858" cy="365125"/>
          </a:xfrm>
        </p:spPr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E13FD-8E63-4E9A-8EAC-577918B73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5CD4D7-333B-45A0-8543-1DBA0138B3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22B0B3-6920-4200-9BBC-97A47DCBF6DA}"/>
              </a:ext>
            </a:extLst>
          </p:cNvPr>
          <p:cNvSpPr txBox="1"/>
          <p:nvPr/>
        </p:nvSpPr>
        <p:spPr>
          <a:xfrm>
            <a:off x="1694226" y="5693998"/>
            <a:ext cx="817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 with a higher proportion of Black residents tend to have more judicial districts.</a:t>
            </a:r>
          </a:p>
        </p:txBody>
      </p:sp>
    </p:spTree>
    <p:extLst>
      <p:ext uri="{BB962C8B-B14F-4D97-AF65-F5344CB8AC3E}">
        <p14:creationId xmlns:p14="http://schemas.microsoft.com/office/powerpoint/2010/main" val="275462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x 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263453" cy="823912"/>
          </a:xfrm>
        </p:spPr>
        <p:txBody>
          <a:bodyPr/>
          <a:lstStyle/>
          <a:p>
            <a:r>
              <a:rPr lang="en-US" dirty="0"/>
              <a:t>How do districts differ in adjudication?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When controlling for the number of cases heard, some districts dismissed 5x more of their cases than other districts</a:t>
            </a:r>
          </a:p>
          <a:p>
            <a:pPr marL="179705" indent="-179705"/>
            <a:r>
              <a:rPr lang="en-US" dirty="0"/>
              <a:t>Districts with higher rates of dismissal tend to have a higher volume of cases </a:t>
            </a:r>
          </a:p>
          <a:p>
            <a:pPr marL="179705" indent="-179705"/>
            <a:r>
              <a:rPr lang="en-US" dirty="0"/>
              <a:t>Highest rate of dismissal is in Western Tennessee, also the highest number of cases per capita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Predicting Outcomes of the Federal Courts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7968E-142A-49A3-8ED6-285EDE03F3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83582" y="837333"/>
            <a:ext cx="1108417" cy="3288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/>
              <a:t>MUDAC 2020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31AC72-8E3C-415D-A3B6-E66952CCBA8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rcRect/>
          <a:stretch/>
        </p:blipFill>
        <p:spPr>
          <a:xfrm>
            <a:off x="6410896" y="2272009"/>
            <a:ext cx="5514404" cy="341745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BB7EED-9A2D-4F30-A1D7-85C86F000B29}"/>
              </a:ext>
            </a:extLst>
          </p:cNvPr>
          <p:cNvCxnSpPr/>
          <p:nvPr/>
        </p:nvCxnSpPr>
        <p:spPr>
          <a:xfrm flipV="1">
            <a:off x="5829300" y="2976994"/>
            <a:ext cx="957695" cy="479714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7D197-A597-43ED-A981-86CE1B35C47C}"/>
              </a:ext>
            </a:extLst>
          </p:cNvPr>
          <p:cNvCxnSpPr>
            <a:cxnSpLocks/>
          </p:cNvCxnSpPr>
          <p:nvPr/>
        </p:nvCxnSpPr>
        <p:spPr>
          <a:xfrm flipH="1">
            <a:off x="10813472" y="1880753"/>
            <a:ext cx="531669" cy="801831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B8500C6-8F30-4E16-ABD6-95E0683B3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0" y="0"/>
            <a:ext cx="12192000" cy="6043904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A63F293B-8BD8-41C0-BAAF-18AA3006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971" y="0"/>
            <a:ext cx="9971159" cy="1325563"/>
          </a:xfrm>
        </p:spPr>
        <p:txBody>
          <a:bodyPr/>
          <a:lstStyle/>
          <a:p>
            <a:r>
              <a:rPr lang="en-US" dirty="0"/>
              <a:t>Correlation x Dismissal Rate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8237-99BA-47E6-A72F-38DAF2D3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632" y="6370100"/>
            <a:ext cx="3256673" cy="365125"/>
          </a:xfrm>
        </p:spPr>
        <p:txBody>
          <a:bodyPr/>
          <a:lstStyle/>
          <a:p>
            <a:r>
              <a:rPr lang="en-US" dirty="0"/>
              <a:t>Predicting Outcomes of the Federal Courts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4097-2983-4FC0-9122-19AA2AEE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B21EA22A-B256-4BFC-A315-17147DF905B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272972" y="979265"/>
            <a:ext cx="9971158" cy="692595"/>
          </a:xfrm>
        </p:spPr>
        <p:txBody>
          <a:bodyPr/>
          <a:lstStyle/>
          <a:p>
            <a:r>
              <a:rPr lang="en-US" dirty="0"/>
              <a:t>What do frequently dismissing courts have in common?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D36DC28-840C-441A-B159-D56BAFDA9F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00038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8963119A52246BB8B71BE71913A8E" ma:contentTypeVersion="10" ma:contentTypeDescription="Create a new document." ma:contentTypeScope="" ma:versionID="7f2c261ef02604f9a47bd151fa6b9069">
  <xsd:schema xmlns:xsd="http://www.w3.org/2001/XMLSchema" xmlns:xs="http://www.w3.org/2001/XMLSchema" xmlns:p="http://schemas.microsoft.com/office/2006/metadata/properties" xmlns:ns3="d596449b-5de1-4c0e-99b2-3ea93bd13f21" xmlns:ns4="b8d3cbbf-268c-4fa4-8b37-0916f5cda3a9" targetNamespace="http://schemas.microsoft.com/office/2006/metadata/properties" ma:root="true" ma:fieldsID="7b63bf285435344adb214af2457b1258" ns3:_="" ns4:_="">
    <xsd:import namespace="d596449b-5de1-4c0e-99b2-3ea93bd13f21"/>
    <xsd:import namespace="b8d3cbbf-268c-4fa4-8b37-0916f5cda3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6449b-5de1-4c0e-99b2-3ea93bd13f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3cbbf-268c-4fa4-8b37-0916f5cda3a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purl.org/dc/dcmitype/"/>
    <ds:schemaRef ds:uri="http://purl.org/dc/elements/1.1/"/>
    <ds:schemaRef ds:uri="d596449b-5de1-4c0e-99b2-3ea93bd13f21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b8d3cbbf-268c-4fa4-8b37-0916f5cda3a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C27A1B-E7C9-48F8-A3EA-ABBE8391A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96449b-5de1-4c0e-99b2-3ea93bd13f21"/>
    <ds:schemaRef ds:uri="b8d3cbbf-268c-4fa4-8b37-0916f5cda3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0</TotalTime>
  <Words>863</Words>
  <Application>Microsoft Office PowerPoint</Application>
  <PresentationFormat>Widescreen</PresentationFormat>
  <Paragraphs>144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Speak Pro</vt:lpstr>
      <vt:lpstr>Arial,Sans-Serif</vt:lpstr>
      <vt:lpstr>Avenir Next LT Pro</vt:lpstr>
      <vt:lpstr>Arial</vt:lpstr>
      <vt:lpstr>Calibri</vt:lpstr>
      <vt:lpstr>Office Theme</vt:lpstr>
      <vt:lpstr>To Settle or Not to Settle: Predicting Outcomes of the Federal Courts</vt:lpstr>
      <vt:lpstr>The Background</vt:lpstr>
      <vt:lpstr>The Data</vt:lpstr>
      <vt:lpstr>Judicial Locations</vt:lpstr>
      <vt:lpstr>Cases per 100,000 State Residents</vt:lpstr>
      <vt:lpstr>Demographics x Location</vt:lpstr>
      <vt:lpstr>Race x Location</vt:lpstr>
      <vt:lpstr>Outcomes x Location</vt:lpstr>
      <vt:lpstr>Correlation x Dismissal Rate</vt:lpstr>
      <vt:lpstr>Judicial Decisions</vt:lpstr>
      <vt:lpstr>Decisions x Party</vt:lpstr>
      <vt:lpstr>Frequency x Non-Terminating Motions</vt:lpstr>
      <vt:lpstr>Motions x Outcomes</vt:lpstr>
      <vt:lpstr>Predictive Analysis</vt:lpstr>
      <vt:lpstr>Background </vt:lpstr>
      <vt:lpstr>Model x Architecture</vt:lpstr>
      <vt:lpstr>Model x Performance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MUDAC 2020</dc:title>
  <dc:creator/>
  <cp:lastModifiedBy/>
  <cp:revision>1</cp:revision>
  <dcterms:created xsi:type="dcterms:W3CDTF">2020-03-28T20:45:37Z</dcterms:created>
  <dcterms:modified xsi:type="dcterms:W3CDTF">2020-03-29T21:22:42Z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0x0101004318963119A52246BB8B71BE71913A8E</vt:lpwstr>
  </property>
</Properties>
</file>